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3"/>
    <p:sldId id="261" r:id="rId4"/>
    <p:sldId id="257" r:id="rId5"/>
    <p:sldId id="262" r:id="rId6"/>
    <p:sldId id="258" r:id="rId7"/>
    <p:sldId id="263" r:id="rId8"/>
    <p:sldId id="274" r:id="rId9"/>
    <p:sldId id="260" r:id="rId10"/>
    <p:sldId id="266" r:id="rId11"/>
    <p:sldId id="287" r:id="rId12"/>
  </p:sldIdLst>
  <p:sldSz cx="12192000" cy="6858000"/>
  <p:notesSz cx="6858000" cy="9144000"/>
  <p:embeddedFontLst>
    <p:embeddedFont>
      <p:font typeface="思源黑体 CN Medium" panose="020B0600000000000000" pitchFamily="34" charset="-122"/>
      <p:regular r:id="rId17"/>
    </p:embeddedFont>
    <p:embeddedFont>
      <p:font typeface="思源黑体 CN Bold" panose="020B0800000000000000" pitchFamily="34" charset="-122"/>
      <p:bold r:id="rId18"/>
    </p:embeddedFont>
    <p:embeddedFont>
      <p:font typeface="思源黑体 CN Regular" panose="020B0500000000000000" pitchFamily="34" charset="-122"/>
      <p:regular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38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324" userDrawn="1">
          <p15:clr>
            <a:srgbClr val="A4A3A4"/>
          </p15:clr>
        </p15:guide>
        <p15:guide id="6" orient="horz" pos="798" userDrawn="1">
          <p15:clr>
            <a:srgbClr val="A4A3A4"/>
          </p15:clr>
        </p15:guide>
        <p15:guide id="7" orient="horz" pos="4019" userDrawn="1">
          <p15:clr>
            <a:srgbClr val="A4A3A4"/>
          </p15:clr>
        </p15:guide>
        <p15:guide id="8" pos="118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51FD"/>
    <a:srgbClr val="4142E3"/>
    <a:srgbClr val="FE7163"/>
    <a:srgbClr val="0C05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12" autoAdjust="0"/>
    <p:restoredTop sz="94660"/>
  </p:normalViewPr>
  <p:slideViewPr>
    <p:cSldViewPr snapToGrid="0" showGuides="1">
      <p:cViewPr varScale="1">
        <p:scale>
          <a:sx n="97" d="100"/>
          <a:sy n="97" d="100"/>
        </p:scale>
        <p:origin x="108" y="402"/>
      </p:cViewPr>
      <p:guideLst>
        <p:guide orient="horz" pos="2297"/>
        <p:guide pos="3840"/>
        <p:guide pos="438"/>
        <p:guide pos="7242"/>
        <p:guide orient="horz" pos="324"/>
        <p:guide orient="horz" pos="798"/>
        <p:guide orient="horz" pos="4019"/>
        <p:guide pos="118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4.xml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DA2C9C89-C445-4932-8DDD-3FDC69777AF0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29A601A1-9E07-4631-8998-6DCF69B6425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pitchFamily="34" charset="-122"/>
        <a:ea typeface="思源黑体 CN Medium" panose="020B06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20E5F-CAAF-4F70-A9FE-5D2C9F35D1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3A9591-88CD-48AA-AB70-285E1604272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openxmlformats.org/officeDocument/2006/relationships/tags" Target="../tags/tag1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6.jpeg"/><Relationship Id="rId3" Type="http://schemas.openxmlformats.org/officeDocument/2006/relationships/image" Target="../media/image2.png"/><Relationship Id="rId2" Type="http://schemas.openxmlformats.org/officeDocument/2006/relationships/tags" Target="../tags/tag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5495843" y="1784794"/>
            <a:ext cx="6493658" cy="432910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86823" y="2129259"/>
            <a:ext cx="53503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 smtClean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寒假总结汇报</a:t>
            </a:r>
            <a:endParaRPr lang="zh-CN" altLang="en-US" sz="6000" dirty="0">
              <a:gradFill>
                <a:gsLst>
                  <a:gs pos="0">
                    <a:srgbClr val="4142E3"/>
                  </a:gs>
                  <a:gs pos="100000">
                    <a:srgbClr val="4142E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86823" y="3150576"/>
            <a:ext cx="4983804" cy="818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>
              <a:lnSpc>
                <a:spcPct val="150000"/>
              </a:lnSpc>
            </a:pPr>
            <a:r>
              <a:rPr lang="zh-CN" altLang="en-US" sz="1050" spc="12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全栈：梁嘉辉，王铭埔，张晏</a:t>
            </a:r>
            <a:r>
              <a:rPr lang="zh-CN" altLang="en-US" sz="1050" spc="12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铭</a:t>
            </a:r>
            <a:endParaRPr lang="zh-CN" altLang="en-US" sz="1050" spc="120" dirty="0">
              <a:solidFill>
                <a:schemeClr val="tx1">
                  <a:lumMod val="50000"/>
                  <a:lumOff val="5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fontAlgn="t">
              <a:lnSpc>
                <a:spcPct val="150000"/>
              </a:lnSpc>
            </a:pPr>
            <a:r>
              <a:rPr lang="en-US" altLang="zh-CN" sz="1050" spc="12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JAVA</a:t>
            </a:r>
            <a:r>
              <a:rPr lang="zh-CN" altLang="en-US" sz="1050" spc="12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：李嘉健，翟佳</a:t>
            </a:r>
            <a:r>
              <a:rPr lang="zh-CN" altLang="en-US" sz="1050" spc="12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乐</a:t>
            </a:r>
            <a:endParaRPr lang="zh-CN" altLang="en-US" sz="1050" spc="120" dirty="0">
              <a:solidFill>
                <a:schemeClr val="tx1">
                  <a:lumMod val="50000"/>
                  <a:lumOff val="5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fontAlgn="t">
              <a:lnSpc>
                <a:spcPct val="150000"/>
              </a:lnSpc>
            </a:pPr>
            <a:r>
              <a:rPr lang="zh-CN" altLang="en-US" sz="1050" spc="12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设计：杜非凡，</a:t>
            </a:r>
            <a:r>
              <a:rPr lang="zh-CN" altLang="en-US" sz="1050" spc="12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白晓凡</a:t>
            </a:r>
            <a:endParaRPr lang="zh-CN" altLang="en-US" sz="1050" spc="120" dirty="0">
              <a:solidFill>
                <a:schemeClr val="tx1">
                  <a:lumMod val="50000"/>
                  <a:lumOff val="5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86823" y="1784794"/>
            <a:ext cx="3728937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600" dirty="0" smtClean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WANTER SUMMARY REPORT</a:t>
            </a:r>
            <a:endParaRPr lang="zh-CN" altLang="en-US" sz="1600" dirty="0">
              <a:gradFill>
                <a:gsLst>
                  <a:gs pos="0">
                    <a:srgbClr val="4142E3"/>
                  </a:gs>
                  <a:gs pos="100000">
                    <a:srgbClr val="4142E3"/>
                  </a:gs>
                </a:gsLst>
                <a:lin ang="2700000" scaled="0"/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337508" y="667830"/>
            <a:ext cx="431695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全栈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/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设计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/JAVA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4" name="任意多边形 33"/>
          <p:cNvSpPr/>
          <p:nvPr/>
        </p:nvSpPr>
        <p:spPr>
          <a:xfrm>
            <a:off x="2953" y="5350949"/>
            <a:ext cx="12189047" cy="1507051"/>
          </a:xfrm>
          <a:custGeom>
            <a:avLst/>
            <a:gdLst>
              <a:gd name="connsiteX0" fmla="*/ 12189047 w 12189047"/>
              <a:gd name="connsiteY0" fmla="*/ 0 h 1507051"/>
              <a:gd name="connsiteX1" fmla="*/ 12189047 w 12189047"/>
              <a:gd name="connsiteY1" fmla="*/ 1507051 h 1507051"/>
              <a:gd name="connsiteX2" fmla="*/ 0 w 12189047"/>
              <a:gd name="connsiteY2" fmla="*/ 1507051 h 1507051"/>
              <a:gd name="connsiteX3" fmla="*/ 0 w 12189047"/>
              <a:gd name="connsiteY3" fmla="*/ 883944 h 1507051"/>
              <a:gd name="connsiteX4" fmla="*/ 156234 w 12189047"/>
              <a:gd name="connsiteY4" fmla="*/ 893629 h 1507051"/>
              <a:gd name="connsiteX5" fmla="*/ 3658284 w 12189047"/>
              <a:gd name="connsiteY5" fmla="*/ 1019459 h 1507051"/>
              <a:gd name="connsiteX6" fmla="*/ 12143332 w 12189047"/>
              <a:gd name="connsiteY6" fmla="*/ 3863 h 150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9047" h="1507051">
                <a:moveTo>
                  <a:pt x="12189047" y="0"/>
                </a:moveTo>
                <a:lnTo>
                  <a:pt x="12189047" y="1507051"/>
                </a:lnTo>
                <a:lnTo>
                  <a:pt x="0" y="1507051"/>
                </a:lnTo>
                <a:lnTo>
                  <a:pt x="0" y="883944"/>
                </a:lnTo>
                <a:lnTo>
                  <a:pt x="156234" y="893629"/>
                </a:lnTo>
                <a:cubicBezTo>
                  <a:pt x="818036" y="945337"/>
                  <a:pt x="1914080" y="1139151"/>
                  <a:pt x="3658284" y="1019459"/>
                </a:cubicBezTo>
                <a:cubicBezTo>
                  <a:pt x="5497875" y="893222"/>
                  <a:pt x="9740035" y="218542"/>
                  <a:pt x="12143332" y="3863"/>
                </a:cubicBezTo>
                <a:close/>
              </a:path>
            </a:pathLst>
          </a:custGeom>
          <a:gradFill>
            <a:gsLst>
              <a:gs pos="0">
                <a:srgbClr val="4142E3"/>
              </a:gs>
              <a:gs pos="100000">
                <a:srgbClr val="4F51F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圆角矩形 15"/>
          <p:cNvSpPr/>
          <p:nvPr/>
        </p:nvSpPr>
        <p:spPr>
          <a:xfrm>
            <a:off x="730885" y="4612005"/>
            <a:ext cx="2275205" cy="3352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142E3"/>
              </a:gs>
              <a:gs pos="100000">
                <a:srgbClr val="4142E3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30885" y="4640580"/>
            <a:ext cx="2203450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spc="120" dirty="0" smtClean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汇报人：李嘉键</a:t>
            </a:r>
            <a:r>
              <a:rPr lang="en-US" altLang="zh-CN" sz="1400" spc="120" dirty="0" smtClean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 </a:t>
            </a:r>
            <a:r>
              <a:rPr lang="zh-CN" altLang="en-US" sz="1400" spc="120" dirty="0" smtClean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张晏</a:t>
            </a:r>
            <a:r>
              <a:rPr lang="zh-CN" altLang="en-US" sz="1400" spc="120" dirty="0" smtClean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铭</a:t>
            </a:r>
            <a:endParaRPr lang="zh-CN" altLang="en-US" sz="1400" spc="120" dirty="0" smtClean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710813" y="5114687"/>
            <a:ext cx="1551764" cy="335435"/>
          </a:xfrm>
          <a:prstGeom prst="roundRect">
            <a:avLst>
              <a:gd name="adj" fmla="val 50000"/>
            </a:avLst>
          </a:prstGeom>
          <a:noFill/>
          <a:ln>
            <a:gradFill>
              <a:gsLst>
                <a:gs pos="0">
                  <a:srgbClr val="4142E3">
                    <a:alpha val="63000"/>
                  </a:srgbClr>
                </a:gs>
                <a:gs pos="100000">
                  <a:srgbClr val="4F51FD">
                    <a:alpha val="5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09320" y="5128516"/>
            <a:ext cx="1754751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spc="120" dirty="0" smtClean="0">
                <a:gradFill>
                  <a:gsLst>
                    <a:gs pos="0">
                      <a:srgbClr val="4142E3"/>
                    </a:gs>
                    <a:gs pos="100000">
                      <a:srgbClr val="4F51FD"/>
                    </a:gs>
                  </a:gsLst>
                  <a:lin ang="5400000" scaled="1"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时间：</a:t>
            </a:r>
            <a:r>
              <a:rPr lang="en-US" altLang="zh-CN" sz="1400" spc="120" dirty="0" smtClean="0">
                <a:gradFill>
                  <a:gsLst>
                    <a:gs pos="0">
                      <a:srgbClr val="4142E3"/>
                    </a:gs>
                    <a:gs pos="100000">
                      <a:srgbClr val="4F51FD"/>
                    </a:gs>
                  </a:gsLst>
                  <a:lin ang="5400000" scaled="1"/>
                </a:gra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2023.3.23</a:t>
            </a:r>
            <a:endParaRPr lang="zh-CN" altLang="en-US" sz="1400" spc="120" dirty="0">
              <a:gradFill>
                <a:gsLst>
                  <a:gs pos="0">
                    <a:srgbClr val="4142E3"/>
                  </a:gs>
                  <a:gs pos="100000">
                    <a:srgbClr val="4F51FD"/>
                  </a:gs>
                </a:gsLst>
                <a:lin ang="5400000" scaled="1"/>
              </a:gra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图片 1" descr="屏幕截图 2023-03-23 1650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65" y="142240"/>
            <a:ext cx="4358005" cy="1419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  <p:bldP spid="21" grpId="0"/>
      <p:bldP spid="16" grpId="0" bldLvl="0" animBg="1"/>
      <p:bldP spid="17" grpId="0"/>
      <p:bldP spid="18" grpId="0" bldLvl="0" animBg="1"/>
      <p:bldP spid="19" grpId="0"/>
      <p:bldP spid="11" grpId="1"/>
      <p:bldP spid="14" grpId="1"/>
      <p:bldP spid="15" grpId="1"/>
      <p:bldP spid="21" grpId="1"/>
      <p:bldP spid="16" grpId="1" animBg="1"/>
      <p:bldP spid="17" grpId="1"/>
      <p:bldP spid="18" grpId="1" animBg="1"/>
      <p:bldP spid="19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2953" y="5904411"/>
            <a:ext cx="12189047" cy="953589"/>
          </a:xfrm>
          <a:custGeom>
            <a:avLst/>
            <a:gdLst>
              <a:gd name="connsiteX0" fmla="*/ 12189047 w 12189047"/>
              <a:gd name="connsiteY0" fmla="*/ 0 h 1507051"/>
              <a:gd name="connsiteX1" fmla="*/ 12189047 w 12189047"/>
              <a:gd name="connsiteY1" fmla="*/ 1507051 h 1507051"/>
              <a:gd name="connsiteX2" fmla="*/ 0 w 12189047"/>
              <a:gd name="connsiteY2" fmla="*/ 1507051 h 1507051"/>
              <a:gd name="connsiteX3" fmla="*/ 0 w 12189047"/>
              <a:gd name="connsiteY3" fmla="*/ 883944 h 1507051"/>
              <a:gd name="connsiteX4" fmla="*/ 156234 w 12189047"/>
              <a:gd name="connsiteY4" fmla="*/ 893629 h 1507051"/>
              <a:gd name="connsiteX5" fmla="*/ 3658284 w 12189047"/>
              <a:gd name="connsiteY5" fmla="*/ 1019459 h 1507051"/>
              <a:gd name="connsiteX6" fmla="*/ 12143332 w 12189047"/>
              <a:gd name="connsiteY6" fmla="*/ 3863 h 150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9047" h="1507051">
                <a:moveTo>
                  <a:pt x="12189047" y="0"/>
                </a:moveTo>
                <a:lnTo>
                  <a:pt x="12189047" y="1507051"/>
                </a:lnTo>
                <a:lnTo>
                  <a:pt x="0" y="1507051"/>
                </a:lnTo>
                <a:lnTo>
                  <a:pt x="0" y="883944"/>
                </a:lnTo>
                <a:lnTo>
                  <a:pt x="156234" y="893629"/>
                </a:lnTo>
                <a:cubicBezTo>
                  <a:pt x="818036" y="945337"/>
                  <a:pt x="1914080" y="1139151"/>
                  <a:pt x="3658284" y="1019459"/>
                </a:cubicBezTo>
                <a:cubicBezTo>
                  <a:pt x="5497875" y="893222"/>
                  <a:pt x="9740035" y="218542"/>
                  <a:pt x="12143332" y="3863"/>
                </a:cubicBezTo>
                <a:close/>
              </a:path>
            </a:pathLst>
          </a:custGeom>
          <a:gradFill>
            <a:gsLst>
              <a:gs pos="0">
                <a:srgbClr val="4142E3"/>
              </a:gs>
              <a:gs pos="100000">
                <a:srgbClr val="4F51F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屏幕截图 2023-03-23 1650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38060" y="142240"/>
            <a:ext cx="4358005" cy="1419225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4117975" y="2827655"/>
            <a:ext cx="3959225" cy="12020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 dirty="0" smtClean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THANKS</a:t>
            </a:r>
            <a:r>
              <a:rPr lang="zh-CN" altLang="en-US" sz="6000" dirty="0" smtClean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！</a:t>
            </a:r>
            <a:endParaRPr lang="en-US" altLang="zh-CN" sz="6000" dirty="0" smtClean="0">
              <a:gradFill>
                <a:gsLst>
                  <a:gs pos="0">
                    <a:srgbClr val="4142E3"/>
                  </a:gs>
                  <a:gs pos="100000">
                    <a:srgbClr val="4142E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241125" y="2663988"/>
            <a:ext cx="5316509" cy="354433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73760" y="608976"/>
            <a:ext cx="17547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目录</a:t>
            </a:r>
            <a:endParaRPr lang="zh-CN" altLang="en-US" sz="5400" dirty="0">
              <a:gradFill>
                <a:gsLst>
                  <a:gs pos="0">
                    <a:srgbClr val="4142E3"/>
                  </a:gs>
                  <a:gs pos="100000">
                    <a:srgbClr val="4142E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185982" y="1099136"/>
            <a:ext cx="190013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600" dirty="0" smtClean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CONTENTS</a:t>
            </a:r>
            <a:endParaRPr lang="zh-CN" altLang="en-US" sz="1600" dirty="0">
              <a:gradFill>
                <a:gsLst>
                  <a:gs pos="0">
                    <a:srgbClr val="4142E3"/>
                  </a:gs>
                  <a:gs pos="100000">
                    <a:srgbClr val="4142E3"/>
                  </a:gs>
                </a:gsLst>
                <a:lin ang="2700000" scaled="0"/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644572" y="3131358"/>
            <a:ext cx="27216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20" dirty="0">
                <a:gradFill>
                  <a:gsLst>
                    <a:gs pos="0">
                      <a:srgbClr val="4142E3"/>
                    </a:gs>
                    <a:gs pos="100000">
                      <a:srgbClr val="4F51FD"/>
                    </a:gs>
                  </a:gsLst>
                  <a:lin ang="5400000" scaled="1"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寒假</a:t>
            </a:r>
            <a:r>
              <a:rPr lang="zh-CN" altLang="en-US" sz="2800" b="1" spc="120" dirty="0">
                <a:gradFill>
                  <a:gsLst>
                    <a:gs pos="0">
                      <a:srgbClr val="4142E3"/>
                    </a:gs>
                    <a:gs pos="100000">
                      <a:srgbClr val="4F51FD"/>
                    </a:gs>
                  </a:gsLst>
                  <a:lin ang="5400000" scaled="1"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研学</a:t>
            </a:r>
            <a:endParaRPr lang="zh-CN" altLang="en-US" sz="2800" b="1" spc="120" dirty="0">
              <a:gradFill>
                <a:gsLst>
                  <a:gs pos="0">
                    <a:srgbClr val="4142E3"/>
                  </a:gs>
                  <a:gs pos="100000">
                    <a:srgbClr val="4F51FD"/>
                  </a:gs>
                </a:gsLst>
                <a:lin ang="5400000" scaled="1"/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663216" y="3192716"/>
            <a:ext cx="600582" cy="461862"/>
            <a:chOff x="6965022" y="2463736"/>
            <a:chExt cx="600582" cy="461862"/>
          </a:xfrm>
        </p:grpSpPr>
        <p:sp>
          <p:nvSpPr>
            <p:cNvPr id="7" name="椭圆 6"/>
            <p:cNvSpPr/>
            <p:nvPr/>
          </p:nvSpPr>
          <p:spPr>
            <a:xfrm>
              <a:off x="7034382" y="2463736"/>
              <a:ext cx="461862" cy="461862"/>
            </a:xfrm>
            <a:prstGeom prst="ellipse">
              <a:avLst/>
            </a:prstGeom>
            <a:gradFill>
              <a:gsLst>
                <a:gs pos="0">
                  <a:srgbClr val="4142E3"/>
                </a:gs>
                <a:gs pos="100000">
                  <a:srgbClr val="4F51FD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965022" y="2494612"/>
              <a:ext cx="60058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29" name="任意多边形 28"/>
          <p:cNvSpPr/>
          <p:nvPr/>
        </p:nvSpPr>
        <p:spPr>
          <a:xfrm flipV="1">
            <a:off x="2953" y="-27187"/>
            <a:ext cx="12189047" cy="1507051"/>
          </a:xfrm>
          <a:custGeom>
            <a:avLst/>
            <a:gdLst>
              <a:gd name="connsiteX0" fmla="*/ 12189047 w 12189047"/>
              <a:gd name="connsiteY0" fmla="*/ 0 h 1507051"/>
              <a:gd name="connsiteX1" fmla="*/ 12189047 w 12189047"/>
              <a:gd name="connsiteY1" fmla="*/ 1507051 h 1507051"/>
              <a:gd name="connsiteX2" fmla="*/ 0 w 12189047"/>
              <a:gd name="connsiteY2" fmla="*/ 1507051 h 1507051"/>
              <a:gd name="connsiteX3" fmla="*/ 0 w 12189047"/>
              <a:gd name="connsiteY3" fmla="*/ 883944 h 1507051"/>
              <a:gd name="connsiteX4" fmla="*/ 156234 w 12189047"/>
              <a:gd name="connsiteY4" fmla="*/ 893629 h 1507051"/>
              <a:gd name="connsiteX5" fmla="*/ 3658284 w 12189047"/>
              <a:gd name="connsiteY5" fmla="*/ 1019459 h 1507051"/>
              <a:gd name="connsiteX6" fmla="*/ 12143332 w 12189047"/>
              <a:gd name="connsiteY6" fmla="*/ 3863 h 150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9047" h="1507051">
                <a:moveTo>
                  <a:pt x="12189047" y="0"/>
                </a:moveTo>
                <a:lnTo>
                  <a:pt x="12189047" y="1507051"/>
                </a:lnTo>
                <a:lnTo>
                  <a:pt x="0" y="1507051"/>
                </a:lnTo>
                <a:lnTo>
                  <a:pt x="0" y="883944"/>
                </a:lnTo>
                <a:lnTo>
                  <a:pt x="156234" y="893629"/>
                </a:lnTo>
                <a:cubicBezTo>
                  <a:pt x="818036" y="945337"/>
                  <a:pt x="1914080" y="1139151"/>
                  <a:pt x="3658284" y="1019459"/>
                </a:cubicBezTo>
                <a:cubicBezTo>
                  <a:pt x="5497875" y="893222"/>
                  <a:pt x="9740035" y="218542"/>
                  <a:pt x="12143332" y="3863"/>
                </a:cubicBezTo>
                <a:close/>
              </a:path>
            </a:pathLst>
          </a:custGeom>
          <a:gradFill>
            <a:gsLst>
              <a:gs pos="0">
                <a:srgbClr val="4142E3"/>
              </a:gs>
              <a:gs pos="100000">
                <a:srgbClr val="4F51F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10278892" y="477992"/>
            <a:ext cx="16374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YOUR LOGO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644572" y="3990576"/>
            <a:ext cx="27216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20" dirty="0">
                <a:gradFill>
                  <a:gsLst>
                    <a:gs pos="0">
                      <a:srgbClr val="4142E3"/>
                    </a:gs>
                    <a:gs pos="100000">
                      <a:srgbClr val="4F51FD"/>
                    </a:gs>
                  </a:gsLst>
                  <a:lin ang="5400000" scaled="1"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网页展示</a:t>
            </a:r>
            <a:endParaRPr lang="zh-CN" altLang="en-US" sz="2800" b="1" spc="120" dirty="0">
              <a:gradFill>
                <a:gsLst>
                  <a:gs pos="0">
                    <a:srgbClr val="4142E3"/>
                  </a:gs>
                  <a:gs pos="100000">
                    <a:srgbClr val="4F51FD"/>
                  </a:gs>
                </a:gsLst>
                <a:lin ang="5400000" scaled="1"/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663216" y="4044928"/>
            <a:ext cx="600582" cy="461862"/>
            <a:chOff x="6965022" y="2463736"/>
            <a:chExt cx="600582" cy="461862"/>
          </a:xfrm>
        </p:grpSpPr>
        <p:sp>
          <p:nvSpPr>
            <p:cNvPr id="32" name="椭圆 31"/>
            <p:cNvSpPr/>
            <p:nvPr/>
          </p:nvSpPr>
          <p:spPr>
            <a:xfrm>
              <a:off x="7034382" y="2463736"/>
              <a:ext cx="461862" cy="461862"/>
            </a:xfrm>
            <a:prstGeom prst="ellipse">
              <a:avLst/>
            </a:prstGeom>
            <a:solidFill>
              <a:srgbClr val="FE71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6965022" y="2494612"/>
              <a:ext cx="60058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7644572" y="4852764"/>
            <a:ext cx="272162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120" dirty="0">
                <a:gradFill>
                  <a:gsLst>
                    <a:gs pos="0">
                      <a:srgbClr val="4142E3"/>
                    </a:gs>
                    <a:gs pos="100000">
                      <a:srgbClr val="4F51FD"/>
                    </a:gs>
                  </a:gsLst>
                  <a:lin ang="5400000" scaled="1"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总结</a:t>
            </a:r>
            <a:r>
              <a:rPr lang="zh-CN" altLang="en-US" sz="2800" b="1" spc="120" dirty="0">
                <a:gradFill>
                  <a:gsLst>
                    <a:gs pos="0">
                      <a:srgbClr val="4142E3"/>
                    </a:gs>
                    <a:gs pos="100000">
                      <a:srgbClr val="4F51FD"/>
                    </a:gs>
                  </a:gsLst>
                  <a:lin ang="5400000" scaled="1"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回顾</a:t>
            </a:r>
            <a:endParaRPr lang="zh-CN" altLang="en-US" sz="2800" b="1" spc="120" dirty="0">
              <a:gradFill>
                <a:gsLst>
                  <a:gs pos="0">
                    <a:srgbClr val="4142E3"/>
                  </a:gs>
                  <a:gs pos="100000">
                    <a:srgbClr val="4F51FD"/>
                  </a:gs>
                </a:gsLst>
                <a:lin ang="5400000" scaled="1"/>
              </a:gra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6663216" y="4913007"/>
            <a:ext cx="600582" cy="461862"/>
            <a:chOff x="6965022" y="2463736"/>
            <a:chExt cx="600582" cy="461862"/>
          </a:xfrm>
        </p:grpSpPr>
        <p:sp>
          <p:nvSpPr>
            <p:cNvPr id="35" name="椭圆 34"/>
            <p:cNvSpPr/>
            <p:nvPr/>
          </p:nvSpPr>
          <p:spPr>
            <a:xfrm>
              <a:off x="7034382" y="2463736"/>
              <a:ext cx="461862" cy="461862"/>
            </a:xfrm>
            <a:prstGeom prst="ellipse">
              <a:avLst/>
            </a:prstGeom>
            <a:gradFill>
              <a:gsLst>
                <a:gs pos="0">
                  <a:srgbClr val="4142E3"/>
                </a:gs>
                <a:gs pos="100000">
                  <a:srgbClr val="4F51FD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6965022" y="2494612"/>
              <a:ext cx="60058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03</a:t>
              </a:r>
              <a:endParaRPr lang="zh-CN" altLang="en-US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2" grpId="1"/>
      <p:bldP spid="20" grpId="0"/>
      <p:bldP spid="20" grpId="1"/>
      <p:bldP spid="22" grpId="0"/>
      <p:bldP spid="2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45220" y="893885"/>
            <a:ext cx="5228244" cy="522824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590790" y="344170"/>
            <a:ext cx="35363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寒假</a:t>
            </a:r>
            <a:r>
              <a:rPr lang="zh-CN" altLang="en-US" sz="6000" dirty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研学</a:t>
            </a:r>
            <a:endParaRPr lang="zh-CN" altLang="en-US" sz="6000" dirty="0">
              <a:gradFill>
                <a:gsLst>
                  <a:gs pos="0">
                    <a:srgbClr val="4142E3"/>
                  </a:gs>
                  <a:gs pos="100000">
                    <a:srgbClr val="4142E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9" name="任意多边形 18"/>
          <p:cNvSpPr/>
          <p:nvPr/>
        </p:nvSpPr>
        <p:spPr>
          <a:xfrm>
            <a:off x="2953" y="5350949"/>
            <a:ext cx="12189047" cy="1507051"/>
          </a:xfrm>
          <a:custGeom>
            <a:avLst/>
            <a:gdLst>
              <a:gd name="connsiteX0" fmla="*/ 12189047 w 12189047"/>
              <a:gd name="connsiteY0" fmla="*/ 0 h 1507051"/>
              <a:gd name="connsiteX1" fmla="*/ 12189047 w 12189047"/>
              <a:gd name="connsiteY1" fmla="*/ 1507051 h 1507051"/>
              <a:gd name="connsiteX2" fmla="*/ 0 w 12189047"/>
              <a:gd name="connsiteY2" fmla="*/ 1507051 h 1507051"/>
              <a:gd name="connsiteX3" fmla="*/ 0 w 12189047"/>
              <a:gd name="connsiteY3" fmla="*/ 883944 h 1507051"/>
              <a:gd name="connsiteX4" fmla="*/ 156234 w 12189047"/>
              <a:gd name="connsiteY4" fmla="*/ 893629 h 1507051"/>
              <a:gd name="connsiteX5" fmla="*/ 3658284 w 12189047"/>
              <a:gd name="connsiteY5" fmla="*/ 1019459 h 1507051"/>
              <a:gd name="connsiteX6" fmla="*/ 12143332 w 12189047"/>
              <a:gd name="connsiteY6" fmla="*/ 3863 h 150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9047" h="1507051">
                <a:moveTo>
                  <a:pt x="12189047" y="0"/>
                </a:moveTo>
                <a:lnTo>
                  <a:pt x="12189047" y="1507051"/>
                </a:lnTo>
                <a:lnTo>
                  <a:pt x="0" y="1507051"/>
                </a:lnTo>
                <a:lnTo>
                  <a:pt x="0" y="883944"/>
                </a:lnTo>
                <a:lnTo>
                  <a:pt x="156234" y="893629"/>
                </a:lnTo>
                <a:cubicBezTo>
                  <a:pt x="818036" y="945337"/>
                  <a:pt x="1914080" y="1139151"/>
                  <a:pt x="3658284" y="1019459"/>
                </a:cubicBezTo>
                <a:cubicBezTo>
                  <a:pt x="5497875" y="893222"/>
                  <a:pt x="9740035" y="218542"/>
                  <a:pt x="12143332" y="3863"/>
                </a:cubicBezTo>
                <a:close/>
              </a:path>
            </a:pathLst>
          </a:custGeom>
          <a:gradFill>
            <a:gsLst>
              <a:gs pos="0">
                <a:srgbClr val="4142E3"/>
              </a:gs>
              <a:gs pos="100000">
                <a:srgbClr val="4F51F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屏幕截图 2023-03-23 1650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655" y="142240"/>
            <a:ext cx="4358005" cy="1419225"/>
          </a:xfrm>
          <a:prstGeom prst="rect">
            <a:avLst/>
          </a:prstGeom>
        </p:spPr>
      </p:pic>
      <p:pic>
        <p:nvPicPr>
          <p:cNvPr id="3" name="图片 2" descr="B41679E5D2EA79AE14520CFE21D6C78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20000">
            <a:off x="485775" y="1689735"/>
            <a:ext cx="2291080" cy="1718945"/>
          </a:xfrm>
          <a:prstGeom prst="rect">
            <a:avLst/>
          </a:prstGeom>
        </p:spPr>
      </p:pic>
      <p:pic>
        <p:nvPicPr>
          <p:cNvPr id="5" name="图片 4" descr="A7C9139C3977FB184A686F1013A9920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220000">
            <a:off x="3204845" y="2713990"/>
            <a:ext cx="3780155" cy="2021840"/>
          </a:xfrm>
          <a:prstGeom prst="rect">
            <a:avLst/>
          </a:prstGeom>
        </p:spPr>
      </p:pic>
      <p:pic>
        <p:nvPicPr>
          <p:cNvPr id="6" name="图片 5" descr="IMG_20230112_2118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600000">
            <a:off x="737235" y="4099560"/>
            <a:ext cx="2724150" cy="1934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19005" y="510086"/>
            <a:ext cx="272162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120" dirty="0">
                <a:gradFill>
                  <a:gsLst>
                    <a:gs pos="0">
                      <a:srgbClr val="4142E3"/>
                    </a:gs>
                    <a:gs pos="100000">
                      <a:srgbClr val="4F51FD"/>
                    </a:gs>
                  </a:gsLst>
                  <a:lin ang="5400000" scaled="1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寒假</a:t>
            </a:r>
            <a:r>
              <a:rPr lang="zh-CN" altLang="en-US" sz="3200" spc="120" dirty="0">
                <a:gradFill>
                  <a:gsLst>
                    <a:gs pos="0">
                      <a:srgbClr val="4142E3"/>
                    </a:gs>
                    <a:gs pos="100000">
                      <a:srgbClr val="4F51FD"/>
                    </a:gs>
                  </a:gsLst>
                  <a:lin ang="5400000" scaled="1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研学</a:t>
            </a:r>
            <a:endParaRPr lang="zh-CN" altLang="en-US" sz="3200" spc="120" dirty="0">
              <a:gradFill>
                <a:gsLst>
                  <a:gs pos="0">
                    <a:srgbClr val="4142E3"/>
                  </a:gs>
                  <a:gs pos="100000">
                    <a:srgbClr val="4F51FD"/>
                  </a:gs>
                </a:gsLst>
                <a:lin ang="5400000" scaled="1"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25034" y="610633"/>
            <a:ext cx="600582" cy="461862"/>
            <a:chOff x="6965022" y="2463736"/>
            <a:chExt cx="600582" cy="461862"/>
          </a:xfrm>
        </p:grpSpPr>
        <p:sp>
          <p:nvSpPr>
            <p:cNvPr id="7" name="椭圆 6"/>
            <p:cNvSpPr/>
            <p:nvPr/>
          </p:nvSpPr>
          <p:spPr>
            <a:xfrm>
              <a:off x="7034382" y="2463736"/>
              <a:ext cx="461862" cy="461862"/>
            </a:xfrm>
            <a:prstGeom prst="ellipse">
              <a:avLst/>
            </a:prstGeom>
            <a:gradFill>
              <a:gsLst>
                <a:gs pos="0">
                  <a:srgbClr val="4142E3"/>
                </a:gs>
                <a:gs pos="100000">
                  <a:srgbClr val="4F51FD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965022" y="2494612"/>
              <a:ext cx="6005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9" name="任意多边形 8"/>
          <p:cNvSpPr/>
          <p:nvPr/>
        </p:nvSpPr>
        <p:spPr>
          <a:xfrm>
            <a:off x="2953" y="5904411"/>
            <a:ext cx="12189047" cy="953589"/>
          </a:xfrm>
          <a:custGeom>
            <a:avLst/>
            <a:gdLst>
              <a:gd name="connsiteX0" fmla="*/ 12189047 w 12189047"/>
              <a:gd name="connsiteY0" fmla="*/ 0 h 1507051"/>
              <a:gd name="connsiteX1" fmla="*/ 12189047 w 12189047"/>
              <a:gd name="connsiteY1" fmla="*/ 1507051 h 1507051"/>
              <a:gd name="connsiteX2" fmla="*/ 0 w 12189047"/>
              <a:gd name="connsiteY2" fmla="*/ 1507051 h 1507051"/>
              <a:gd name="connsiteX3" fmla="*/ 0 w 12189047"/>
              <a:gd name="connsiteY3" fmla="*/ 883944 h 1507051"/>
              <a:gd name="connsiteX4" fmla="*/ 156234 w 12189047"/>
              <a:gd name="connsiteY4" fmla="*/ 893629 h 1507051"/>
              <a:gd name="connsiteX5" fmla="*/ 3658284 w 12189047"/>
              <a:gd name="connsiteY5" fmla="*/ 1019459 h 1507051"/>
              <a:gd name="connsiteX6" fmla="*/ 12143332 w 12189047"/>
              <a:gd name="connsiteY6" fmla="*/ 3863 h 150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9047" h="1507051">
                <a:moveTo>
                  <a:pt x="12189047" y="0"/>
                </a:moveTo>
                <a:lnTo>
                  <a:pt x="12189047" y="1507051"/>
                </a:lnTo>
                <a:lnTo>
                  <a:pt x="0" y="1507051"/>
                </a:lnTo>
                <a:lnTo>
                  <a:pt x="0" y="883944"/>
                </a:lnTo>
                <a:lnTo>
                  <a:pt x="156234" y="893629"/>
                </a:lnTo>
                <a:cubicBezTo>
                  <a:pt x="818036" y="945337"/>
                  <a:pt x="1914080" y="1139151"/>
                  <a:pt x="3658284" y="1019459"/>
                </a:cubicBezTo>
                <a:cubicBezTo>
                  <a:pt x="5497875" y="893222"/>
                  <a:pt x="9740035" y="218542"/>
                  <a:pt x="12143332" y="3863"/>
                </a:cubicBezTo>
                <a:close/>
              </a:path>
            </a:pathLst>
          </a:custGeom>
          <a:gradFill>
            <a:gsLst>
              <a:gs pos="0">
                <a:srgbClr val="4142E3"/>
              </a:gs>
              <a:gs pos="100000">
                <a:srgbClr val="4F51F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0" name="Straight Connector 13"/>
          <p:cNvCxnSpPr/>
          <p:nvPr/>
        </p:nvCxnSpPr>
        <p:spPr>
          <a:xfrm rot="16200000" flipH="1">
            <a:off x="3810110" y="3869103"/>
            <a:ext cx="4571784" cy="3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38388" y="4703111"/>
            <a:ext cx="30140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12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努力</a:t>
            </a:r>
            <a:r>
              <a:rPr kumimoji="0" lang="zh-CN" altLang="en-US" sz="2400" b="0" i="0" u="none" strike="noStrike" kern="1200" cap="none" spc="12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日复一日</a:t>
            </a:r>
            <a:endParaRPr kumimoji="0" lang="zh-CN" altLang="en-US" sz="2400" b="0" i="0" u="none" strike="noStrike" kern="1200" cap="none" spc="12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38387" y="5103221"/>
            <a:ext cx="4873917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t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12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每天的早起铸就我们不怕吃苦的精神。对待学习一丝不苟，认真完成各个方向的既定</a:t>
            </a:r>
            <a:r>
              <a:rPr kumimoji="0" lang="zh-CN" altLang="en-US" sz="1400" b="0" i="0" u="none" strike="noStrike" kern="1200" cap="none" spc="12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任务。</a:t>
            </a:r>
            <a:endParaRPr kumimoji="0" lang="zh-CN" altLang="en-US" sz="1400" b="0" i="0" u="none" strike="noStrike" kern="1200" cap="none" spc="12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479761" y="1583356"/>
            <a:ext cx="239759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12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自律</a:t>
            </a:r>
            <a:r>
              <a:rPr kumimoji="0" lang="zh-CN" altLang="en-US" sz="2400" b="0" i="0" u="none" strike="noStrike" kern="1200" cap="none" spc="12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精益求精</a:t>
            </a:r>
            <a:endParaRPr kumimoji="0" lang="zh-CN" altLang="en-US" sz="2400" b="0" i="0" u="none" strike="noStrike" kern="1200" cap="none" spc="12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479760" y="1983466"/>
            <a:ext cx="4873917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t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12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未曾敢想会在寒假早起，犹如是大梦一场但却胜过千言万语。养兵一日，用兵一时，过硬的技术促使我们精益求精，</a:t>
            </a:r>
            <a:r>
              <a:rPr kumimoji="0" lang="zh-CN" altLang="en-US" sz="1400" b="0" i="0" u="none" strike="noStrike" kern="1200" cap="none" spc="12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追求完美。</a:t>
            </a:r>
            <a:endParaRPr kumimoji="0" lang="zh-CN" altLang="en-US" sz="1400" b="0" i="0" u="none" strike="noStrike" kern="1200" cap="none" spc="12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" name="图片 1" descr="张振桦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6005" y="1299210"/>
            <a:ext cx="4273550" cy="2849245"/>
          </a:xfrm>
          <a:prstGeom prst="rect">
            <a:avLst/>
          </a:prstGeom>
        </p:spPr>
      </p:pic>
      <p:pic>
        <p:nvPicPr>
          <p:cNvPr id="3" name="图片 2" descr="屏幕截图 2023-03-23 1650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165" y="92075"/>
            <a:ext cx="4358005" cy="1419225"/>
          </a:xfrm>
          <a:prstGeom prst="rect">
            <a:avLst/>
          </a:prstGeom>
        </p:spPr>
      </p:pic>
      <p:pic>
        <p:nvPicPr>
          <p:cNvPr id="19" name="图片 18" descr="画板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445" y="3104515"/>
            <a:ext cx="4178300" cy="2740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1" grpId="1"/>
      <p:bldP spid="12" grpId="1"/>
      <p:bldP spid="13" grpId="0"/>
      <p:bldP spid="14" grpId="0"/>
      <p:bldP spid="13" grpId="1"/>
      <p:bldP spid="1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0" y="1086093"/>
            <a:ext cx="5318985" cy="53189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363460" y="476885"/>
            <a:ext cx="34721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网页</a:t>
            </a:r>
            <a:r>
              <a:rPr lang="zh-CN" altLang="en-US" sz="6000" dirty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展示</a:t>
            </a:r>
            <a:endParaRPr lang="zh-CN" altLang="en-US" sz="6000" dirty="0">
              <a:gradFill>
                <a:gsLst>
                  <a:gs pos="0">
                    <a:srgbClr val="4142E3"/>
                  </a:gs>
                  <a:gs pos="100000">
                    <a:srgbClr val="4142E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2953" y="5350949"/>
            <a:ext cx="12189047" cy="1507051"/>
          </a:xfrm>
          <a:custGeom>
            <a:avLst/>
            <a:gdLst>
              <a:gd name="connsiteX0" fmla="*/ 12189047 w 12189047"/>
              <a:gd name="connsiteY0" fmla="*/ 0 h 1507051"/>
              <a:gd name="connsiteX1" fmla="*/ 12189047 w 12189047"/>
              <a:gd name="connsiteY1" fmla="*/ 1507051 h 1507051"/>
              <a:gd name="connsiteX2" fmla="*/ 0 w 12189047"/>
              <a:gd name="connsiteY2" fmla="*/ 1507051 h 1507051"/>
              <a:gd name="connsiteX3" fmla="*/ 0 w 12189047"/>
              <a:gd name="connsiteY3" fmla="*/ 883944 h 1507051"/>
              <a:gd name="connsiteX4" fmla="*/ 156234 w 12189047"/>
              <a:gd name="connsiteY4" fmla="*/ 893629 h 1507051"/>
              <a:gd name="connsiteX5" fmla="*/ 3658284 w 12189047"/>
              <a:gd name="connsiteY5" fmla="*/ 1019459 h 1507051"/>
              <a:gd name="connsiteX6" fmla="*/ 12143332 w 12189047"/>
              <a:gd name="connsiteY6" fmla="*/ 3863 h 150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9047" h="1507051">
                <a:moveTo>
                  <a:pt x="12189047" y="0"/>
                </a:moveTo>
                <a:lnTo>
                  <a:pt x="12189047" y="1507051"/>
                </a:lnTo>
                <a:lnTo>
                  <a:pt x="0" y="1507051"/>
                </a:lnTo>
                <a:lnTo>
                  <a:pt x="0" y="883944"/>
                </a:lnTo>
                <a:lnTo>
                  <a:pt x="156234" y="893629"/>
                </a:lnTo>
                <a:cubicBezTo>
                  <a:pt x="818036" y="945337"/>
                  <a:pt x="1914080" y="1139151"/>
                  <a:pt x="3658284" y="1019459"/>
                </a:cubicBezTo>
                <a:cubicBezTo>
                  <a:pt x="5497875" y="893222"/>
                  <a:pt x="9740035" y="218542"/>
                  <a:pt x="12143332" y="3863"/>
                </a:cubicBezTo>
                <a:close/>
              </a:path>
            </a:pathLst>
          </a:custGeom>
          <a:gradFill>
            <a:gsLst>
              <a:gs pos="0">
                <a:srgbClr val="4142E3"/>
              </a:gs>
              <a:gs pos="100000">
                <a:srgbClr val="4F51F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屏幕截图 2023-03-23 1650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65" y="142240"/>
            <a:ext cx="4358005" cy="1419225"/>
          </a:xfrm>
          <a:prstGeom prst="rect">
            <a:avLst/>
          </a:prstGeom>
        </p:spPr>
      </p:pic>
      <p:pic>
        <p:nvPicPr>
          <p:cNvPr id="3" name="图片 2" descr="屏幕截图 2023-03-23 1621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330" y="1740535"/>
            <a:ext cx="5981700" cy="318198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27330" y="4982845"/>
            <a:ext cx="4615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首页</a:t>
            </a:r>
            <a:r>
              <a:rPr lang="en-US" altLang="zh-CN"/>
              <a:t>banner</a:t>
            </a:r>
            <a:r>
              <a:rPr lang="zh-CN" altLang="en-US"/>
              <a:t>采用轮播模式，凸显动态</a:t>
            </a:r>
            <a:r>
              <a:rPr lang="zh-CN" altLang="en-US"/>
              <a:t>效果。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15" grpId="0"/>
      <p:bldP spid="1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525034" y="610633"/>
            <a:ext cx="600582" cy="461862"/>
            <a:chOff x="6965022" y="2463736"/>
            <a:chExt cx="600582" cy="461862"/>
          </a:xfrm>
        </p:grpSpPr>
        <p:sp>
          <p:nvSpPr>
            <p:cNvPr id="7" name="椭圆 6"/>
            <p:cNvSpPr/>
            <p:nvPr/>
          </p:nvSpPr>
          <p:spPr>
            <a:xfrm>
              <a:off x="7034382" y="2463736"/>
              <a:ext cx="461862" cy="461862"/>
            </a:xfrm>
            <a:prstGeom prst="ellipse">
              <a:avLst/>
            </a:prstGeom>
            <a:gradFill>
              <a:gsLst>
                <a:gs pos="0">
                  <a:srgbClr val="4142E3"/>
                </a:gs>
                <a:gs pos="100000">
                  <a:srgbClr val="4F51FD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965022" y="2494612"/>
              <a:ext cx="6005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194976" y="515239"/>
            <a:ext cx="272162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spc="120">
                <a:gradFill>
                  <a:gsLst>
                    <a:gs pos="0">
                      <a:srgbClr val="4142E3"/>
                    </a:gs>
                    <a:gs pos="100000">
                      <a:srgbClr val="4F51FD"/>
                    </a:gs>
                  </a:gsLst>
                  <a:lin ang="5400000" scaled="1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 dirty="0"/>
              <a:t>后端代码</a:t>
            </a:r>
            <a:endParaRPr lang="zh-CN" altLang="en-US" dirty="0"/>
          </a:p>
        </p:txBody>
      </p:sp>
      <p:sp>
        <p:nvSpPr>
          <p:cNvPr id="11" name="任意多边形 10"/>
          <p:cNvSpPr/>
          <p:nvPr/>
        </p:nvSpPr>
        <p:spPr>
          <a:xfrm>
            <a:off x="2953" y="5904411"/>
            <a:ext cx="12189047" cy="953589"/>
          </a:xfrm>
          <a:custGeom>
            <a:avLst/>
            <a:gdLst>
              <a:gd name="connsiteX0" fmla="*/ 12189047 w 12189047"/>
              <a:gd name="connsiteY0" fmla="*/ 0 h 1507051"/>
              <a:gd name="connsiteX1" fmla="*/ 12189047 w 12189047"/>
              <a:gd name="connsiteY1" fmla="*/ 1507051 h 1507051"/>
              <a:gd name="connsiteX2" fmla="*/ 0 w 12189047"/>
              <a:gd name="connsiteY2" fmla="*/ 1507051 h 1507051"/>
              <a:gd name="connsiteX3" fmla="*/ 0 w 12189047"/>
              <a:gd name="connsiteY3" fmla="*/ 883944 h 1507051"/>
              <a:gd name="connsiteX4" fmla="*/ 156234 w 12189047"/>
              <a:gd name="connsiteY4" fmla="*/ 893629 h 1507051"/>
              <a:gd name="connsiteX5" fmla="*/ 3658284 w 12189047"/>
              <a:gd name="connsiteY5" fmla="*/ 1019459 h 1507051"/>
              <a:gd name="connsiteX6" fmla="*/ 12143332 w 12189047"/>
              <a:gd name="connsiteY6" fmla="*/ 3863 h 150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9047" h="1507051">
                <a:moveTo>
                  <a:pt x="12189047" y="0"/>
                </a:moveTo>
                <a:lnTo>
                  <a:pt x="12189047" y="1507051"/>
                </a:lnTo>
                <a:lnTo>
                  <a:pt x="0" y="1507051"/>
                </a:lnTo>
                <a:lnTo>
                  <a:pt x="0" y="883944"/>
                </a:lnTo>
                <a:lnTo>
                  <a:pt x="156234" y="893629"/>
                </a:lnTo>
                <a:cubicBezTo>
                  <a:pt x="818036" y="945337"/>
                  <a:pt x="1914080" y="1139151"/>
                  <a:pt x="3658284" y="1019459"/>
                </a:cubicBezTo>
                <a:cubicBezTo>
                  <a:pt x="5497875" y="893222"/>
                  <a:pt x="9740035" y="218542"/>
                  <a:pt x="12143332" y="3863"/>
                </a:cubicBezTo>
                <a:close/>
              </a:path>
            </a:pathLst>
          </a:custGeom>
          <a:gradFill>
            <a:gsLst>
              <a:gs pos="0">
                <a:srgbClr val="4142E3"/>
              </a:gs>
              <a:gs pos="100000">
                <a:srgbClr val="4F51F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8526145" y="2451100"/>
            <a:ext cx="1852930" cy="1308100"/>
          </a:xfrm>
          <a:prstGeom prst="roundRect">
            <a:avLst>
              <a:gd name="adj" fmla="val 8427"/>
            </a:avLst>
          </a:prstGeom>
          <a:solidFill>
            <a:srgbClr val="FFFFFF"/>
          </a:solidFill>
          <a:ln>
            <a:noFill/>
          </a:ln>
          <a:effectLst>
            <a:outerShdw blurRad="165100" dist="38100" dir="5400000" algn="t" rotWithShape="0">
              <a:srgbClr val="4F51FD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957310" y="2874645"/>
            <a:ext cx="11322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 b="1" spc="120">
                <a:solidFill>
                  <a:schemeClr val="tx1">
                    <a:lumMod val="85000"/>
                    <a:lumOff val="15000"/>
                    <a:alpha val="98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  <a:alpha val="98000"/>
                  </a:schemeClr>
                </a:solidFill>
              </a:rPr>
              <a:t>JAVA</a:t>
            </a:r>
            <a:endParaRPr lang="en-US" altLang="zh-CN" sz="2400" dirty="0">
              <a:solidFill>
                <a:schemeClr val="tx1">
                  <a:lumMod val="75000"/>
                  <a:lumOff val="25000"/>
                  <a:alpha val="98000"/>
                </a:schemeClr>
              </a:solidFill>
            </a:endParaRPr>
          </a:p>
        </p:txBody>
      </p:sp>
      <p:pic>
        <p:nvPicPr>
          <p:cNvPr id="2" name="图片 1" descr="屏幕截图 2023-03-23 1650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38060" y="142240"/>
            <a:ext cx="4358005" cy="1419225"/>
          </a:xfrm>
          <a:prstGeom prst="rect">
            <a:avLst/>
          </a:prstGeom>
        </p:spPr>
      </p:pic>
      <p:pic>
        <p:nvPicPr>
          <p:cNvPr id="3" name="图片 2" descr="嘉健注释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40" y="1199515"/>
            <a:ext cx="6044565" cy="50685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3" grpId="1" animBg="1"/>
      <p:bldP spid="1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525034" y="610633"/>
            <a:ext cx="600582" cy="461862"/>
            <a:chOff x="6965022" y="2463736"/>
            <a:chExt cx="600582" cy="461862"/>
          </a:xfrm>
        </p:grpSpPr>
        <p:sp>
          <p:nvSpPr>
            <p:cNvPr id="7" name="椭圆 6"/>
            <p:cNvSpPr/>
            <p:nvPr/>
          </p:nvSpPr>
          <p:spPr>
            <a:xfrm>
              <a:off x="7034382" y="2463736"/>
              <a:ext cx="461862" cy="461862"/>
            </a:xfrm>
            <a:prstGeom prst="ellipse">
              <a:avLst/>
            </a:prstGeom>
            <a:gradFill>
              <a:gsLst>
                <a:gs pos="0">
                  <a:srgbClr val="4142E3"/>
                </a:gs>
                <a:gs pos="100000">
                  <a:srgbClr val="4F51FD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965022" y="2494612"/>
              <a:ext cx="6005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194976" y="515239"/>
            <a:ext cx="272162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spc="120">
                <a:gradFill>
                  <a:gsLst>
                    <a:gs pos="0">
                      <a:srgbClr val="4142E3"/>
                    </a:gs>
                    <a:gs pos="100000">
                      <a:srgbClr val="4F51FD"/>
                    </a:gs>
                  </a:gsLst>
                  <a:lin ang="5400000" scaled="1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 dirty="0"/>
              <a:t>前端</a:t>
            </a:r>
            <a:r>
              <a:rPr lang="zh-CN" altLang="en-US" dirty="0"/>
              <a:t>代码</a:t>
            </a:r>
            <a:endParaRPr lang="zh-CN" altLang="en-US" dirty="0"/>
          </a:p>
        </p:txBody>
      </p:sp>
      <p:sp>
        <p:nvSpPr>
          <p:cNvPr id="11" name="任意多边形 10"/>
          <p:cNvSpPr/>
          <p:nvPr/>
        </p:nvSpPr>
        <p:spPr>
          <a:xfrm>
            <a:off x="2953" y="5904411"/>
            <a:ext cx="12189047" cy="953589"/>
          </a:xfrm>
          <a:custGeom>
            <a:avLst/>
            <a:gdLst>
              <a:gd name="connsiteX0" fmla="*/ 12189047 w 12189047"/>
              <a:gd name="connsiteY0" fmla="*/ 0 h 1507051"/>
              <a:gd name="connsiteX1" fmla="*/ 12189047 w 12189047"/>
              <a:gd name="connsiteY1" fmla="*/ 1507051 h 1507051"/>
              <a:gd name="connsiteX2" fmla="*/ 0 w 12189047"/>
              <a:gd name="connsiteY2" fmla="*/ 1507051 h 1507051"/>
              <a:gd name="connsiteX3" fmla="*/ 0 w 12189047"/>
              <a:gd name="connsiteY3" fmla="*/ 883944 h 1507051"/>
              <a:gd name="connsiteX4" fmla="*/ 156234 w 12189047"/>
              <a:gd name="connsiteY4" fmla="*/ 893629 h 1507051"/>
              <a:gd name="connsiteX5" fmla="*/ 3658284 w 12189047"/>
              <a:gd name="connsiteY5" fmla="*/ 1019459 h 1507051"/>
              <a:gd name="connsiteX6" fmla="*/ 12143332 w 12189047"/>
              <a:gd name="connsiteY6" fmla="*/ 3863 h 150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9047" h="1507051">
                <a:moveTo>
                  <a:pt x="12189047" y="0"/>
                </a:moveTo>
                <a:lnTo>
                  <a:pt x="12189047" y="1507051"/>
                </a:lnTo>
                <a:lnTo>
                  <a:pt x="0" y="1507051"/>
                </a:lnTo>
                <a:lnTo>
                  <a:pt x="0" y="883944"/>
                </a:lnTo>
                <a:lnTo>
                  <a:pt x="156234" y="893629"/>
                </a:lnTo>
                <a:cubicBezTo>
                  <a:pt x="818036" y="945337"/>
                  <a:pt x="1914080" y="1139151"/>
                  <a:pt x="3658284" y="1019459"/>
                </a:cubicBezTo>
                <a:cubicBezTo>
                  <a:pt x="5497875" y="893222"/>
                  <a:pt x="9740035" y="218542"/>
                  <a:pt x="12143332" y="3863"/>
                </a:cubicBezTo>
                <a:close/>
              </a:path>
            </a:pathLst>
          </a:custGeom>
          <a:gradFill>
            <a:gsLst>
              <a:gs pos="0">
                <a:srgbClr val="4142E3"/>
              </a:gs>
              <a:gs pos="100000">
                <a:srgbClr val="4F51F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对角圆角矩形 20"/>
          <p:cNvSpPr/>
          <p:nvPr/>
        </p:nvSpPr>
        <p:spPr>
          <a:xfrm>
            <a:off x="219710" y="4331970"/>
            <a:ext cx="6082665" cy="1976755"/>
          </a:xfrm>
          <a:prstGeom prst="round2DiagRect">
            <a:avLst>
              <a:gd name="adj1" fmla="val 0"/>
              <a:gd name="adj2" fmla="val 0"/>
            </a:avLst>
          </a:prstGeom>
          <a:gradFill>
            <a:gsLst>
              <a:gs pos="2469">
                <a:srgbClr val="4F51FD"/>
              </a:gs>
              <a:gs pos="100000">
                <a:srgbClr val="4142E3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6704134" y="2240041"/>
            <a:ext cx="4419600" cy="0"/>
          </a:xfrm>
          <a:prstGeom prst="line">
            <a:avLst/>
          </a:prstGeom>
          <a:ln w="12700" cap="rnd">
            <a:solidFill>
              <a:schemeClr val="bg2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对角圆角矩形 23"/>
          <p:cNvSpPr/>
          <p:nvPr/>
        </p:nvSpPr>
        <p:spPr>
          <a:xfrm>
            <a:off x="6704330" y="1592580"/>
            <a:ext cx="1983740" cy="494030"/>
          </a:xfrm>
          <a:prstGeom prst="round2DiagRect">
            <a:avLst>
              <a:gd name="adj1" fmla="val 50000"/>
              <a:gd name="adj2" fmla="val 0"/>
            </a:avLst>
          </a:prstGeom>
          <a:gradFill>
            <a:gsLst>
              <a:gs pos="2469">
                <a:srgbClr val="4F51FD"/>
              </a:gs>
              <a:gs pos="100000">
                <a:srgbClr val="4142E3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726894" y="1615478"/>
            <a:ext cx="1960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t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rPr>
              <a:t>用户端代码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rPr>
              <a:t>页面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25334" y="5155344"/>
            <a:ext cx="4247313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12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</a:rPr>
              <a:t>用于编辑书籍，查看</a:t>
            </a:r>
            <a:r>
              <a:rPr kumimoji="0" lang="zh-CN" altLang="en-US" sz="1400" b="0" i="0" u="none" strike="noStrike" kern="1200" cap="none" spc="12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</a:rPr>
              <a:t>以及管理后台书籍</a:t>
            </a:r>
            <a:r>
              <a:rPr kumimoji="0" lang="zh-CN" altLang="en-US" sz="1400" b="0" i="0" u="none" strike="noStrike" kern="1200" cap="none" spc="12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cs"/>
              </a:rPr>
              <a:t>情况。</a:t>
            </a:r>
            <a:endParaRPr kumimoji="0" lang="zh-CN" altLang="en-US" sz="1400" b="0" i="0" u="none" strike="noStrike" kern="1200" cap="none" spc="12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+mn-cs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68820" y="4557346"/>
            <a:ext cx="314452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rPr>
              <a:t>管理员端代码，页面</a:t>
            </a:r>
            <a:r>
              <a:rPr kumimoji="0" lang="zh-CN" altLang="en-US" sz="2000" b="0" i="0" u="none" strike="noStrike" kern="1200" cap="none" spc="12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rPr>
              <a:t>展示</a:t>
            </a:r>
            <a:endParaRPr kumimoji="0" lang="zh-CN" altLang="en-US" sz="2000" b="0" i="0" u="none" strike="noStrike" kern="1200" cap="none" spc="12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</a:endParaRPr>
          </a:p>
        </p:txBody>
      </p:sp>
      <p:pic>
        <p:nvPicPr>
          <p:cNvPr id="2" name="图片 1" descr="屏幕截图 2023-03-23 1650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8215" y="142240"/>
            <a:ext cx="4358005" cy="1419225"/>
          </a:xfrm>
          <a:prstGeom prst="rect">
            <a:avLst/>
          </a:prstGeom>
        </p:spPr>
      </p:pic>
      <p:pic>
        <p:nvPicPr>
          <p:cNvPr id="3" name="图片 2" descr="未标题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10" y="1489075"/>
            <a:ext cx="6082030" cy="2585085"/>
          </a:xfrm>
          <a:prstGeom prst="rect">
            <a:avLst/>
          </a:prstGeom>
        </p:spPr>
      </p:pic>
      <p:pic>
        <p:nvPicPr>
          <p:cNvPr id="4" name="图片 3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9420" y="2501265"/>
            <a:ext cx="4713605" cy="3171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33" grpId="0"/>
      <p:bldP spid="34" grpId="0"/>
      <p:bldP spid="21" grpId="1" animBg="1"/>
      <p:bldP spid="33" grpId="1"/>
      <p:bldP spid="34" grpId="1"/>
      <p:bldP spid="24" grpId="0" animBg="1"/>
      <p:bldP spid="25" grpId="0"/>
      <p:bldP spid="24" grpId="1" animBg="1"/>
      <p:bldP spid="2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5885792" y="1829270"/>
            <a:ext cx="5915144" cy="394342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327900" y="344170"/>
            <a:ext cx="36918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 smtClean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总结</a:t>
            </a:r>
            <a:r>
              <a:rPr lang="zh-CN" altLang="en-US" sz="6000" dirty="0" smtClean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回顾</a:t>
            </a:r>
            <a:endParaRPr lang="zh-CN" altLang="en-US" sz="6000" dirty="0" smtClean="0">
              <a:gradFill>
                <a:gsLst>
                  <a:gs pos="0">
                    <a:srgbClr val="4142E3"/>
                  </a:gs>
                  <a:gs pos="100000">
                    <a:srgbClr val="4142E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73760" y="1829141"/>
            <a:ext cx="4983804" cy="3969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>
              <a:lnSpc>
                <a:spcPct val="150000"/>
              </a:lnSpc>
            </a:pPr>
            <a:r>
              <a:rPr lang="zh-CN" altLang="en-US" sz="2400" spc="12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一个寒假的磨练，我们收获的不仅仅是我们网站的正式建立，更重要的是我们大家齐心协力，一步一个脚印把这条路走了下来，捶打了我们的品行，让我们获得了友谊，在这条志同道合的路上一步一步走向更加美好的明天</a:t>
            </a:r>
            <a:endParaRPr lang="zh-CN" altLang="en-US" sz="2400" spc="120" dirty="0">
              <a:solidFill>
                <a:schemeClr val="tx1">
                  <a:lumMod val="50000"/>
                  <a:lumOff val="50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2953" y="5350949"/>
            <a:ext cx="12189047" cy="1507051"/>
          </a:xfrm>
          <a:custGeom>
            <a:avLst/>
            <a:gdLst>
              <a:gd name="connsiteX0" fmla="*/ 12189047 w 12189047"/>
              <a:gd name="connsiteY0" fmla="*/ 0 h 1507051"/>
              <a:gd name="connsiteX1" fmla="*/ 12189047 w 12189047"/>
              <a:gd name="connsiteY1" fmla="*/ 1507051 h 1507051"/>
              <a:gd name="connsiteX2" fmla="*/ 0 w 12189047"/>
              <a:gd name="connsiteY2" fmla="*/ 1507051 h 1507051"/>
              <a:gd name="connsiteX3" fmla="*/ 0 w 12189047"/>
              <a:gd name="connsiteY3" fmla="*/ 883944 h 1507051"/>
              <a:gd name="connsiteX4" fmla="*/ 156234 w 12189047"/>
              <a:gd name="connsiteY4" fmla="*/ 893629 h 1507051"/>
              <a:gd name="connsiteX5" fmla="*/ 3658284 w 12189047"/>
              <a:gd name="connsiteY5" fmla="*/ 1019459 h 1507051"/>
              <a:gd name="connsiteX6" fmla="*/ 12143332 w 12189047"/>
              <a:gd name="connsiteY6" fmla="*/ 3863 h 150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9047" h="1507051">
                <a:moveTo>
                  <a:pt x="12189047" y="0"/>
                </a:moveTo>
                <a:lnTo>
                  <a:pt x="12189047" y="1507051"/>
                </a:lnTo>
                <a:lnTo>
                  <a:pt x="0" y="1507051"/>
                </a:lnTo>
                <a:lnTo>
                  <a:pt x="0" y="883944"/>
                </a:lnTo>
                <a:lnTo>
                  <a:pt x="156234" y="893629"/>
                </a:lnTo>
                <a:cubicBezTo>
                  <a:pt x="818036" y="945337"/>
                  <a:pt x="1914080" y="1139151"/>
                  <a:pt x="3658284" y="1019459"/>
                </a:cubicBezTo>
                <a:cubicBezTo>
                  <a:pt x="5497875" y="893222"/>
                  <a:pt x="9740035" y="218542"/>
                  <a:pt x="12143332" y="3863"/>
                </a:cubicBezTo>
                <a:close/>
              </a:path>
            </a:pathLst>
          </a:custGeom>
          <a:gradFill>
            <a:gsLst>
              <a:gs pos="0">
                <a:srgbClr val="4142E3"/>
              </a:gs>
              <a:gs pos="100000">
                <a:srgbClr val="4F51F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屏幕截图 2023-03-23 16504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74040" y="142240"/>
            <a:ext cx="4358005" cy="1419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8" grpId="0"/>
      <p:bldP spid="8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5495843" y="1784794"/>
            <a:ext cx="6493658" cy="4329105"/>
          </a:xfrm>
          <a:prstGeom prst="rect">
            <a:avLst/>
          </a:prstGeom>
        </p:spPr>
      </p:pic>
      <p:sp>
        <p:nvSpPr>
          <p:cNvPr id="34" name="任意多边形 33"/>
          <p:cNvSpPr/>
          <p:nvPr/>
        </p:nvSpPr>
        <p:spPr>
          <a:xfrm>
            <a:off x="2953" y="5350949"/>
            <a:ext cx="12189047" cy="1507051"/>
          </a:xfrm>
          <a:custGeom>
            <a:avLst/>
            <a:gdLst>
              <a:gd name="connsiteX0" fmla="*/ 12189047 w 12189047"/>
              <a:gd name="connsiteY0" fmla="*/ 0 h 1507051"/>
              <a:gd name="connsiteX1" fmla="*/ 12189047 w 12189047"/>
              <a:gd name="connsiteY1" fmla="*/ 1507051 h 1507051"/>
              <a:gd name="connsiteX2" fmla="*/ 0 w 12189047"/>
              <a:gd name="connsiteY2" fmla="*/ 1507051 h 1507051"/>
              <a:gd name="connsiteX3" fmla="*/ 0 w 12189047"/>
              <a:gd name="connsiteY3" fmla="*/ 883944 h 1507051"/>
              <a:gd name="connsiteX4" fmla="*/ 156234 w 12189047"/>
              <a:gd name="connsiteY4" fmla="*/ 893629 h 1507051"/>
              <a:gd name="connsiteX5" fmla="*/ 3658284 w 12189047"/>
              <a:gd name="connsiteY5" fmla="*/ 1019459 h 1507051"/>
              <a:gd name="connsiteX6" fmla="*/ 12143332 w 12189047"/>
              <a:gd name="connsiteY6" fmla="*/ 3863 h 1507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9047" h="1507051">
                <a:moveTo>
                  <a:pt x="12189047" y="0"/>
                </a:moveTo>
                <a:lnTo>
                  <a:pt x="12189047" y="1507051"/>
                </a:lnTo>
                <a:lnTo>
                  <a:pt x="0" y="1507051"/>
                </a:lnTo>
                <a:lnTo>
                  <a:pt x="0" y="883944"/>
                </a:lnTo>
                <a:lnTo>
                  <a:pt x="156234" y="893629"/>
                </a:lnTo>
                <a:cubicBezTo>
                  <a:pt x="818036" y="945337"/>
                  <a:pt x="1914080" y="1139151"/>
                  <a:pt x="3658284" y="1019459"/>
                </a:cubicBezTo>
                <a:cubicBezTo>
                  <a:pt x="5497875" y="893222"/>
                  <a:pt x="9740035" y="218542"/>
                  <a:pt x="12143332" y="3863"/>
                </a:cubicBezTo>
                <a:close/>
              </a:path>
            </a:pathLst>
          </a:custGeom>
          <a:gradFill>
            <a:gsLst>
              <a:gs pos="0">
                <a:srgbClr val="4142E3"/>
              </a:gs>
              <a:gs pos="100000">
                <a:srgbClr val="4F51F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 descr="屏幕截图 2023-03-23 16504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338060" y="142240"/>
            <a:ext cx="4358005" cy="1419225"/>
          </a:xfrm>
          <a:prstGeom prst="rect">
            <a:avLst/>
          </a:prstGeom>
        </p:spPr>
      </p:pic>
      <p:pic>
        <p:nvPicPr>
          <p:cNvPr id="3" name="图片 2" descr="0a5be768514caefc6573847f512f9da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505" y="2081530"/>
            <a:ext cx="4817110" cy="36144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47115" y="344170"/>
            <a:ext cx="36918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 dirty="0" smtClean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继续</a:t>
            </a:r>
            <a:r>
              <a:rPr lang="zh-CN" altLang="en-US" sz="6000" dirty="0" smtClean="0">
                <a:gradFill>
                  <a:gsLst>
                    <a:gs pos="0">
                      <a:srgbClr val="4142E3"/>
                    </a:gs>
                    <a:gs pos="100000">
                      <a:srgbClr val="4142E3"/>
                    </a:gs>
                  </a:gsLst>
                  <a:lin ang="2700000" scaled="0"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努力！</a:t>
            </a:r>
            <a:endParaRPr lang="zh-CN" altLang="en-US" sz="6000" dirty="0" smtClean="0">
              <a:gradFill>
                <a:gsLst>
                  <a:gs pos="0">
                    <a:srgbClr val="4142E3"/>
                  </a:gs>
                  <a:gs pos="100000">
                    <a:srgbClr val="4142E3"/>
                  </a:gs>
                </a:gsLst>
                <a:lin ang="2700000" scaled="0"/>
              </a:gra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PP_MARK_KEY" val="1712b1e3-099e-478e-8471-2ac2634c59d0"/>
  <p:tag name="COMMONDATA" val="eyJjb3VudCI6MiwiaGRpZCI6IjNiZTRmMTQwNWE4ZWRhMTNkZjUxZjFlNzY3NTNmZGU4IiwidXNlckNvdW50Ijoy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62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444</Words>
  <Application>WPS 演示</Application>
  <PresentationFormat>宽屏</PresentationFormat>
  <Paragraphs>74</Paragraphs>
  <Slides>10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宋体</vt:lpstr>
      <vt:lpstr>Wingdings</vt:lpstr>
      <vt:lpstr>思源黑体 CN Medium</vt:lpstr>
      <vt:lpstr>思源黑体 CN Bold</vt:lpstr>
      <vt:lpstr>思源黑体 CN Regular</vt:lpstr>
      <vt:lpstr>微软雅黑 Light</vt:lpstr>
      <vt:lpstr>思源黑体 CN Light</vt:lpstr>
      <vt:lpstr>微软雅黑</vt:lpstr>
      <vt:lpstr>Gill Sans</vt:lpstr>
      <vt:lpstr>Arial Unicode MS</vt:lpstr>
      <vt:lpstr>Calibri</vt:lpstr>
      <vt:lpstr>Gill Sans MT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不该</cp:lastModifiedBy>
  <cp:revision>55</cp:revision>
  <dcterms:created xsi:type="dcterms:W3CDTF">2022-12-24T06:37:00Z</dcterms:created>
  <dcterms:modified xsi:type="dcterms:W3CDTF">2023-03-23T12:03:01Z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KSOTemplateUUID">
    <vt:lpwstr>v1.0_mb_L2lueBLj3vqo8D0fB9YfJg==</vt:lpwstr>
  </property>
  <property fmtid="{D5CDD505-2E9C-101B-9397-08002B2CF9AE}" pid="4" name="ICV">
    <vt:lpwstr>00D6EF7F573641F18224A99218B00C61</vt:lpwstr>
  </property>
</Properties>
</file>

<file path=docProps/thumbnail.jpeg>
</file>